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  <p:sldMasterId id="2147483750" r:id="rId2"/>
  </p:sldMasterIdLst>
  <p:notesMasterIdLst>
    <p:notesMasterId r:id="rId22"/>
  </p:notesMasterIdLst>
  <p:sldIdLst>
    <p:sldId id="484" r:id="rId3"/>
    <p:sldId id="546" r:id="rId4"/>
    <p:sldId id="545" r:id="rId5"/>
    <p:sldId id="551" r:id="rId6"/>
    <p:sldId id="525" r:id="rId7"/>
    <p:sldId id="493" r:id="rId8"/>
    <p:sldId id="561" r:id="rId9"/>
    <p:sldId id="558" r:id="rId10"/>
    <p:sldId id="559" r:id="rId11"/>
    <p:sldId id="560" r:id="rId12"/>
    <p:sldId id="562" r:id="rId13"/>
    <p:sldId id="552" r:id="rId14"/>
    <p:sldId id="553" r:id="rId15"/>
    <p:sldId id="554" r:id="rId16"/>
    <p:sldId id="555" r:id="rId17"/>
    <p:sldId id="556" r:id="rId18"/>
    <p:sldId id="540" r:id="rId19"/>
    <p:sldId id="557" r:id="rId20"/>
    <p:sldId id="537" r:id="rId21"/>
  </p:sldIdLst>
  <p:sldSz cx="9144000" cy="5143500" type="screen16x9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F7"/>
    <a:srgbClr val="F31217"/>
    <a:srgbClr val="FDAE24"/>
    <a:srgbClr val="50DDFB"/>
    <a:srgbClr val="C00000"/>
    <a:srgbClr val="FFEC5A"/>
    <a:srgbClr val="F4E096"/>
    <a:srgbClr val="FCD35E"/>
    <a:srgbClr val="FFEC5B"/>
    <a:srgbClr val="F4F1E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0015" autoAdjust="0"/>
  </p:normalViewPr>
  <p:slideViewPr>
    <p:cSldViewPr>
      <p:cViewPr varScale="1">
        <p:scale>
          <a:sx n="106" d="100"/>
          <a:sy n="106" d="100"/>
        </p:scale>
        <p:origin x="-92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778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2141C9-C6B8-4474-B92F-E6009C39BE8D}" type="doc">
      <dgm:prSet loTypeId="urn:microsoft.com/office/officeart/2005/8/layout/vList2#1" loCatId="list" qsTypeId="urn:microsoft.com/office/officeart/2005/8/quickstyle/simple1#1" qsCatId="simple" csTypeId="urn:microsoft.com/office/officeart/2005/8/colors/accent1_1" csCatId="accent1" phldr="1"/>
      <dgm:spPr/>
      <dgm:t>
        <a:bodyPr/>
        <a:lstStyle/>
        <a:p>
          <a:endParaRPr lang="zh-CN" altLang="en-US"/>
        </a:p>
      </dgm:t>
    </dgm:pt>
    <dgm:pt modelId="{1F929F90-646A-495F-9413-662F84F4E82D}">
      <dgm:prSet custT="1"/>
      <dgm:spPr/>
      <dgm:t>
        <a:bodyPr/>
        <a:lstStyle/>
        <a:p>
          <a:pPr algn="l" rtl="0"/>
          <a:r>
            <a:rPr lang="zh-CN" sz="2800" dirty="0" smtClean="0"/>
            <a:t>第一个问题：我们为什么能胸怀天下？</a:t>
          </a:r>
          <a:endParaRPr lang="zh-CN" altLang="en-US" sz="2800" dirty="0">
            <a:latin typeface="黑体" pitchFamily="49" charset="-122"/>
            <a:ea typeface="黑体" pitchFamily="49" charset="-122"/>
          </a:endParaRPr>
        </a:p>
      </dgm:t>
    </dgm:pt>
    <dgm:pt modelId="{69B27AEE-F4D0-4684-B8A9-D38976326CFD}" type="parTrans" cxnId="{1D607218-09DC-402A-ACA8-2ABA532CEC54}">
      <dgm:prSet/>
      <dgm:spPr/>
      <dgm:t>
        <a:bodyPr/>
        <a:lstStyle/>
        <a:p>
          <a:pPr algn="ctr"/>
          <a:endParaRPr lang="zh-CN" altLang="en-US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3A438C21-E684-469A-BCFE-40CF7DC42765}" type="sibTrans" cxnId="{1D607218-09DC-402A-ACA8-2ABA532CEC54}">
      <dgm:prSet/>
      <dgm:spPr/>
      <dgm:t>
        <a:bodyPr/>
        <a:lstStyle/>
        <a:p>
          <a:pPr algn="ctr"/>
          <a:endParaRPr lang="zh-CN" altLang="en-US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05512099-155F-4FBD-ADDA-64CB539B4D2B}">
      <dgm:prSet custT="1"/>
      <dgm:spPr/>
      <dgm:t>
        <a:bodyPr/>
        <a:lstStyle/>
        <a:p>
          <a:pPr algn="l" rtl="0"/>
          <a:r>
            <a:rPr lang="zh-CN" sz="2800" dirty="0" smtClean="0"/>
            <a:t>第二个问题：我们是</a:t>
          </a:r>
          <a:r>
            <a:rPr lang="zh-CN" altLang="en-US" sz="2800" dirty="0" smtClean="0"/>
            <a:t>如何做到</a:t>
          </a:r>
          <a:r>
            <a:rPr lang="zh-CN" sz="2800" dirty="0" smtClean="0"/>
            <a:t>胸怀天下的？</a:t>
          </a:r>
          <a:endParaRPr lang="zh-CN" altLang="en-US" sz="2800" dirty="0">
            <a:latin typeface="黑体" pitchFamily="49" charset="-122"/>
            <a:ea typeface="黑体" pitchFamily="49" charset="-122"/>
          </a:endParaRPr>
        </a:p>
      </dgm:t>
    </dgm:pt>
    <dgm:pt modelId="{F4ADD2CE-F3EA-420A-9EE6-9246D2E25C1B}" type="parTrans" cxnId="{D8AB4EE0-A58D-4F48-ADE6-3BC1AF2F09D3}">
      <dgm:prSet/>
      <dgm:spPr/>
      <dgm:t>
        <a:bodyPr/>
        <a:lstStyle/>
        <a:p>
          <a:pPr algn="ctr"/>
          <a:endParaRPr lang="zh-CN" altLang="en-US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2DE2595E-FDCA-494E-910B-CB6993C9C858}" type="sibTrans" cxnId="{D8AB4EE0-A58D-4F48-ADE6-3BC1AF2F09D3}">
      <dgm:prSet/>
      <dgm:spPr/>
      <dgm:t>
        <a:bodyPr/>
        <a:lstStyle/>
        <a:p>
          <a:pPr algn="ctr"/>
          <a:endParaRPr lang="zh-CN" altLang="en-US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1DED2121-41E0-4DDE-9261-0D2F1FC5D16E}">
      <dgm:prSet custT="1"/>
      <dgm:spPr/>
      <dgm:t>
        <a:bodyPr/>
        <a:lstStyle/>
        <a:p>
          <a:pPr algn="l" rtl="0"/>
          <a:r>
            <a:rPr lang="zh-CN" sz="2800" dirty="0" smtClean="0"/>
            <a:t>第三个问题：我们</a:t>
          </a:r>
          <a:r>
            <a:rPr lang="zh-CN" altLang="en-US" sz="2800" dirty="0" smtClean="0"/>
            <a:t>怎样才能继续</a:t>
          </a:r>
          <a:r>
            <a:rPr lang="zh-CN" sz="2800" dirty="0" smtClean="0"/>
            <a:t>坚持胸怀天下？</a:t>
          </a:r>
          <a:endParaRPr lang="zh-CN" altLang="en-US" sz="2800" dirty="0">
            <a:latin typeface="黑体" pitchFamily="49" charset="-122"/>
            <a:ea typeface="黑体" pitchFamily="49" charset="-122"/>
          </a:endParaRPr>
        </a:p>
      </dgm:t>
    </dgm:pt>
    <dgm:pt modelId="{CA800908-4FEA-4CE3-8E79-000478BD1DDB}" type="parTrans" cxnId="{5C23AA1C-38EE-430B-8DF5-8FF41769CB23}">
      <dgm:prSet/>
      <dgm:spPr/>
      <dgm:t>
        <a:bodyPr/>
        <a:lstStyle/>
        <a:p>
          <a:pPr algn="ctr"/>
          <a:endParaRPr lang="zh-CN" altLang="en-US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773CB4D8-10AB-473D-BBD9-93D890165D07}" type="sibTrans" cxnId="{5C23AA1C-38EE-430B-8DF5-8FF41769CB23}">
      <dgm:prSet/>
      <dgm:spPr/>
      <dgm:t>
        <a:bodyPr/>
        <a:lstStyle/>
        <a:p>
          <a:pPr algn="ctr"/>
          <a:endParaRPr lang="zh-CN" altLang="en-US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A07E3876-996F-403C-9965-BCFE578320BE}" type="pres">
      <dgm:prSet presAssocID="{1E2141C9-C6B8-4474-B92F-E6009C39BE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72D2E4A-D539-4F54-8A88-14E4CC577901}" type="pres">
      <dgm:prSet presAssocID="{1F929F90-646A-495F-9413-662F84F4E82D}" presName="parentText" presStyleLbl="node1" presStyleIdx="0" presStyleCnt="3" custLinFactY="-38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E1610F4-1393-4C81-B47D-F6CF4426D99B}" type="pres">
      <dgm:prSet presAssocID="{3A438C21-E684-469A-BCFE-40CF7DC42765}" presName="spacer" presStyleCnt="0"/>
      <dgm:spPr/>
    </dgm:pt>
    <dgm:pt modelId="{D5BA49FB-6A38-4F46-A71B-63C4A51B86EE}" type="pres">
      <dgm:prSet presAssocID="{05512099-155F-4FBD-ADDA-64CB539B4D2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83FFAF-29AE-4B0F-BB31-57E527558C14}" type="pres">
      <dgm:prSet presAssocID="{2DE2595E-FDCA-494E-910B-CB6993C9C858}" presName="spacer" presStyleCnt="0"/>
      <dgm:spPr/>
    </dgm:pt>
    <dgm:pt modelId="{4F0B6EAD-3A6E-43E6-8969-2AF0A8788BEB}" type="pres">
      <dgm:prSet presAssocID="{1DED2121-41E0-4DDE-9261-0D2F1FC5D16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C23AA1C-38EE-430B-8DF5-8FF41769CB23}" srcId="{1E2141C9-C6B8-4474-B92F-E6009C39BE8D}" destId="{1DED2121-41E0-4DDE-9261-0D2F1FC5D16E}" srcOrd="2" destOrd="0" parTransId="{CA800908-4FEA-4CE3-8E79-000478BD1DDB}" sibTransId="{773CB4D8-10AB-473D-BBD9-93D890165D07}"/>
    <dgm:cxn modelId="{5E6DC5F4-E101-4A8E-B262-7DE524A83C3B}" type="presOf" srcId="{1DED2121-41E0-4DDE-9261-0D2F1FC5D16E}" destId="{4F0B6EAD-3A6E-43E6-8969-2AF0A8788BEB}" srcOrd="0" destOrd="0" presId="urn:microsoft.com/office/officeart/2005/8/layout/vList2#1"/>
    <dgm:cxn modelId="{D8AB4EE0-A58D-4F48-ADE6-3BC1AF2F09D3}" srcId="{1E2141C9-C6B8-4474-B92F-E6009C39BE8D}" destId="{05512099-155F-4FBD-ADDA-64CB539B4D2B}" srcOrd="1" destOrd="0" parTransId="{F4ADD2CE-F3EA-420A-9EE6-9246D2E25C1B}" sibTransId="{2DE2595E-FDCA-494E-910B-CB6993C9C858}"/>
    <dgm:cxn modelId="{1D607218-09DC-402A-ACA8-2ABA532CEC54}" srcId="{1E2141C9-C6B8-4474-B92F-E6009C39BE8D}" destId="{1F929F90-646A-495F-9413-662F84F4E82D}" srcOrd="0" destOrd="0" parTransId="{69B27AEE-F4D0-4684-B8A9-D38976326CFD}" sibTransId="{3A438C21-E684-469A-BCFE-40CF7DC42765}"/>
    <dgm:cxn modelId="{BDEEAA94-D49F-4E4E-BFC8-48FA5D19665A}" type="presOf" srcId="{1F929F90-646A-495F-9413-662F84F4E82D}" destId="{472D2E4A-D539-4F54-8A88-14E4CC577901}" srcOrd="0" destOrd="0" presId="urn:microsoft.com/office/officeart/2005/8/layout/vList2#1"/>
    <dgm:cxn modelId="{2E2542C5-902E-4B6B-9ED8-AD7DAE66FB97}" type="presOf" srcId="{05512099-155F-4FBD-ADDA-64CB539B4D2B}" destId="{D5BA49FB-6A38-4F46-A71B-63C4A51B86EE}" srcOrd="0" destOrd="0" presId="urn:microsoft.com/office/officeart/2005/8/layout/vList2#1"/>
    <dgm:cxn modelId="{76AD78E5-787C-46EA-ABB0-3BFC4DB24C55}" type="presOf" srcId="{1E2141C9-C6B8-4474-B92F-E6009C39BE8D}" destId="{A07E3876-996F-403C-9965-BCFE578320BE}" srcOrd="0" destOrd="0" presId="urn:microsoft.com/office/officeart/2005/8/layout/vList2#1"/>
    <dgm:cxn modelId="{2FEB2194-7C33-4324-9860-851D035710E3}" type="presParOf" srcId="{A07E3876-996F-403C-9965-BCFE578320BE}" destId="{472D2E4A-D539-4F54-8A88-14E4CC577901}" srcOrd="0" destOrd="0" presId="urn:microsoft.com/office/officeart/2005/8/layout/vList2#1"/>
    <dgm:cxn modelId="{C0E878CC-1030-4326-A053-3143DB84BD42}" type="presParOf" srcId="{A07E3876-996F-403C-9965-BCFE578320BE}" destId="{5E1610F4-1393-4C81-B47D-F6CF4426D99B}" srcOrd="1" destOrd="0" presId="urn:microsoft.com/office/officeart/2005/8/layout/vList2#1"/>
    <dgm:cxn modelId="{EBF0A794-71C9-4D3F-8DED-64C919E0229D}" type="presParOf" srcId="{A07E3876-996F-403C-9965-BCFE578320BE}" destId="{D5BA49FB-6A38-4F46-A71B-63C4A51B86EE}" srcOrd="2" destOrd="0" presId="urn:microsoft.com/office/officeart/2005/8/layout/vList2#1"/>
    <dgm:cxn modelId="{5FAF7E74-11F0-4CC5-96FF-DA193A4EC2F9}" type="presParOf" srcId="{A07E3876-996F-403C-9965-BCFE578320BE}" destId="{6383FFAF-29AE-4B0F-BB31-57E527558C14}" srcOrd="3" destOrd="0" presId="urn:microsoft.com/office/officeart/2005/8/layout/vList2#1"/>
    <dgm:cxn modelId="{08BBA26A-6E24-46EB-A75E-5E3615BD5763}" type="presParOf" srcId="{A07E3876-996F-403C-9965-BCFE578320BE}" destId="{4F0B6EAD-3A6E-43E6-8969-2AF0A8788BEB}" srcOrd="4" destOrd="0" presId="urn:microsoft.com/office/officeart/2005/8/layout/vList2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2D2E4A-D539-4F54-8A88-14E4CC577901}">
      <dsp:nvSpPr>
        <dsp:cNvPr id="0" name=""/>
        <dsp:cNvSpPr/>
      </dsp:nvSpPr>
      <dsp:spPr>
        <a:xfrm>
          <a:off x="0" y="0"/>
          <a:ext cx="6477000" cy="580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黑体" pitchFamily="49" charset="-122"/>
              <a:ea typeface="黑体" pitchFamily="49" charset="-122"/>
            </a:rPr>
            <a:t>输入内容</a:t>
          </a:r>
          <a:endParaRPr lang="zh-CN" altLang="en-US" sz="2000" kern="1200" dirty="0">
            <a:latin typeface="黑体" pitchFamily="49" charset="-122"/>
            <a:ea typeface="黑体" pitchFamily="49" charset="-122"/>
          </a:endParaRPr>
        </a:p>
      </dsp:txBody>
      <dsp:txXfrm>
        <a:off x="0" y="0"/>
        <a:ext cx="6477000" cy="580320"/>
      </dsp:txXfrm>
    </dsp:sp>
    <dsp:sp modelId="{D5BA49FB-6A38-4F46-A71B-63C4A51B86EE}">
      <dsp:nvSpPr>
        <dsp:cNvPr id="0" name=""/>
        <dsp:cNvSpPr/>
      </dsp:nvSpPr>
      <dsp:spPr>
        <a:xfrm>
          <a:off x="0" y="708539"/>
          <a:ext cx="6477000" cy="580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黑体" pitchFamily="49" charset="-122"/>
              <a:ea typeface="黑体" pitchFamily="49" charset="-122"/>
            </a:rPr>
            <a:t>输入内容</a:t>
          </a:r>
          <a:endParaRPr lang="zh-CN" altLang="en-US" sz="2000" kern="1200" dirty="0">
            <a:latin typeface="黑体" pitchFamily="49" charset="-122"/>
            <a:ea typeface="黑体" pitchFamily="49" charset="-122"/>
          </a:endParaRPr>
        </a:p>
      </dsp:txBody>
      <dsp:txXfrm>
        <a:off x="0" y="708539"/>
        <a:ext cx="6477000" cy="580320"/>
      </dsp:txXfrm>
    </dsp:sp>
    <dsp:sp modelId="{4F0B6EAD-3A6E-43E6-8969-2AF0A8788BEB}">
      <dsp:nvSpPr>
        <dsp:cNvPr id="0" name=""/>
        <dsp:cNvSpPr/>
      </dsp:nvSpPr>
      <dsp:spPr>
        <a:xfrm>
          <a:off x="0" y="1378139"/>
          <a:ext cx="6477000" cy="580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黑体" pitchFamily="49" charset="-122"/>
              <a:ea typeface="黑体" pitchFamily="49" charset="-122"/>
            </a:rPr>
            <a:t>输入内容</a:t>
          </a:r>
          <a:endParaRPr lang="zh-CN" altLang="en-US" sz="2000" kern="1200" dirty="0">
            <a:latin typeface="黑体" pitchFamily="49" charset="-122"/>
            <a:ea typeface="黑体" pitchFamily="49" charset="-122"/>
          </a:endParaRPr>
        </a:p>
      </dsp:txBody>
      <dsp:txXfrm>
        <a:off x="0" y="1378139"/>
        <a:ext cx="6477000" cy="580320"/>
      </dsp:txXfrm>
    </dsp:sp>
    <dsp:sp modelId="{8A330CFA-054C-411B-8A4A-B5AF3BD4538D}">
      <dsp:nvSpPr>
        <dsp:cNvPr id="0" name=""/>
        <dsp:cNvSpPr/>
      </dsp:nvSpPr>
      <dsp:spPr>
        <a:xfrm>
          <a:off x="0" y="2047740"/>
          <a:ext cx="6477000" cy="580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黑体" pitchFamily="49" charset="-122"/>
              <a:ea typeface="黑体" pitchFamily="49" charset="-122"/>
            </a:rPr>
            <a:t>输入内容</a:t>
          </a:r>
          <a:endParaRPr lang="zh-CN" altLang="en-US" sz="2000" kern="1200" dirty="0">
            <a:latin typeface="黑体" pitchFamily="49" charset="-122"/>
            <a:ea typeface="黑体" pitchFamily="49" charset="-122"/>
          </a:endParaRPr>
        </a:p>
      </dsp:txBody>
      <dsp:txXfrm>
        <a:off x="0" y="2047740"/>
        <a:ext cx="6477000" cy="580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413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175893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07703" y="470535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="" xmlns:p14="http://schemas.microsoft.com/office/powerpoint/2010/main" val="3945978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3771320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2021/12/27 Monday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9362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2021/12/27 Monday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6428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452990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42049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节标题"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6" y="4552950"/>
            <a:ext cx="9156986" cy="590550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="" xmlns:a16="http://schemas.microsoft.com/office/drawing/2014/main" id="{7E38533F-B4E7-4397-BF09-96D18D49DBF8}"/>
              </a:ext>
            </a:extLst>
          </p:cNvPr>
          <p:cNvCxnSpPr>
            <a:cxnSpLocks/>
          </p:cNvCxnSpPr>
          <p:nvPr userDrawn="1"/>
        </p:nvCxnSpPr>
        <p:spPr>
          <a:xfrm>
            <a:off x="0" y="74295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21"/>
          <p:cNvGrpSpPr/>
          <p:nvPr userDrawn="1"/>
        </p:nvGrpSpPr>
        <p:grpSpPr>
          <a:xfrm>
            <a:off x="6172200" y="209550"/>
            <a:ext cx="914400" cy="457200"/>
            <a:chOff x="5142872" y="142712"/>
            <a:chExt cx="1423698" cy="764880"/>
          </a:xfrm>
        </p:grpSpPr>
        <p:pic>
          <p:nvPicPr>
            <p:cNvPr id="8" name="Picture 2" descr="C:\Users\xb\Desktop\素材--党建\PNG--党（国）徽旗\党旗红旗\16sucai_201507091736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7365" y="301332"/>
              <a:ext cx="1089205" cy="57134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2872" y="142712"/>
              <a:ext cx="821961" cy="764880"/>
            </a:xfrm>
            <a:prstGeom prst="rect">
              <a:avLst/>
            </a:prstGeom>
          </p:spPr>
        </p:pic>
      </p:grp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3C71677B-0F8E-44F1-8C07-FA990127DAAE}"/>
              </a:ext>
            </a:extLst>
          </p:cNvPr>
          <p:cNvSpPr txBox="1"/>
          <p:nvPr userDrawn="1"/>
        </p:nvSpPr>
        <p:spPr>
          <a:xfrm>
            <a:off x="6858000" y="28575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中共宜兴市委党校</a:t>
            </a:r>
          </a:p>
        </p:txBody>
      </p:sp>
    </p:spTree>
    <p:extLst>
      <p:ext uri="{BB962C8B-B14F-4D97-AF65-F5344CB8AC3E}">
        <p14:creationId xmlns="" xmlns:p14="http://schemas.microsoft.com/office/powerpoint/2010/main" val="2156069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节标题"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604593" y="36195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accent1"/>
                </a:solidFill>
              </a:rPr>
              <a:t>十九届五中全会公报解读</a:t>
            </a:r>
          </a:p>
        </p:txBody>
      </p:sp>
      <p:sp>
        <p:nvSpPr>
          <p:cNvPr id="2" name="五角星 1"/>
          <p:cNvSpPr/>
          <p:nvPr userDrawn="1"/>
        </p:nvSpPr>
        <p:spPr>
          <a:xfrm>
            <a:off x="324177" y="363736"/>
            <a:ext cx="292608" cy="292608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6" y="4552950"/>
            <a:ext cx="9156986" cy="590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6965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节标题"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604593" y="361950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accent1"/>
                </a:solidFill>
              </a:rPr>
              <a:t>十九届五中全会十四个关键词</a:t>
            </a:r>
          </a:p>
        </p:txBody>
      </p:sp>
      <p:sp>
        <p:nvSpPr>
          <p:cNvPr id="2" name="五角星 1"/>
          <p:cNvSpPr/>
          <p:nvPr userDrawn="1"/>
        </p:nvSpPr>
        <p:spPr>
          <a:xfrm>
            <a:off x="324177" y="363736"/>
            <a:ext cx="292608" cy="292608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6" y="4552950"/>
            <a:ext cx="9156986" cy="590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6224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节标题"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6" y="4552950"/>
            <a:ext cx="9156986" cy="590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2067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23089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2021/12/27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072424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2146335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2055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17" r:id="rId2"/>
    <p:sldLayoutId id="2147483743" r:id="rId3"/>
    <p:sldLayoutId id="2147483744" r:id="rId4"/>
    <p:sldLayoutId id="2147483745" r:id="rId5"/>
    <p:sldLayoutId id="2147483746" r:id="rId6"/>
    <p:sldLayoutId id="2147483741" r:id="rId7"/>
    <p:sldLayoutId id="2147483742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3583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</p:sldLayoutIdLst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4418">
            <a:off x="7294974" y="3314467"/>
            <a:ext cx="1261650" cy="978588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1" y="2252674"/>
            <a:ext cx="1396995" cy="193953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81000" y="120015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      </a:t>
            </a:r>
            <a:r>
              <a:rPr lang="zh-CN" altLang="en-US" sz="3600" dirty="0" smtClean="0"/>
              <a:t>中国共产党百年奋斗的历史经验</a:t>
            </a:r>
            <a:endParaRPr lang="en-US" altLang="zh-CN" sz="3600" dirty="0" smtClean="0"/>
          </a:p>
          <a:p>
            <a:r>
              <a:rPr lang="zh-CN" altLang="en-US" sz="4000" b="1" dirty="0" smtClean="0"/>
              <a:t>                 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997">
            <a:off x="7627175" y="560556"/>
            <a:ext cx="993212" cy="704194"/>
          </a:xfrm>
          <a:prstGeom prst="rect">
            <a:avLst/>
          </a:prstGeom>
        </p:spPr>
      </p:pic>
      <p:grpSp>
        <p:nvGrpSpPr>
          <p:cNvPr id="68" name="组合 67"/>
          <p:cNvGrpSpPr/>
          <p:nvPr/>
        </p:nvGrpSpPr>
        <p:grpSpPr>
          <a:xfrm>
            <a:off x="0" y="0"/>
            <a:ext cx="2968363" cy="1489820"/>
            <a:chOff x="-3" y="-2372"/>
            <a:chExt cx="2968363" cy="1489820"/>
          </a:xfrm>
        </p:grpSpPr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" y="-2372"/>
              <a:ext cx="2968363" cy="1489820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408" y="224388"/>
              <a:ext cx="640247" cy="544665"/>
            </a:xfrm>
            <a:prstGeom prst="rect">
              <a:avLst/>
            </a:prstGeom>
          </p:spPr>
        </p:pic>
      </p:grpSp>
      <p:pic>
        <p:nvPicPr>
          <p:cNvPr id="72" name="图片 7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2986" y="3625464"/>
            <a:ext cx="9156986" cy="151803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04800" y="2876550"/>
            <a:ext cx="80751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zh-CN" altLang="en-US" sz="2000" dirty="0">
                <a:solidFill>
                  <a:srgbClr val="DA0000"/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中共宜兴市委党校    </a:t>
            </a:r>
            <a:r>
              <a:rPr lang="zh-CN" altLang="en-US" sz="2000" dirty="0" smtClean="0">
                <a:solidFill>
                  <a:srgbClr val="DA0000"/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宣讲</a:t>
            </a:r>
            <a:r>
              <a:rPr lang="zh-CN" altLang="en-US" sz="2000" dirty="0">
                <a:solidFill>
                  <a:srgbClr val="DA0000"/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人</a:t>
            </a:r>
            <a:r>
              <a:rPr lang="zh-CN" altLang="en-US" sz="2000" dirty="0" smtClean="0">
                <a:solidFill>
                  <a:srgbClr val="DA0000"/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：许明亮</a:t>
            </a:r>
            <a:endParaRPr lang="zh-CN" altLang="en-US" sz="2000" b="1" dirty="0">
              <a:latin typeface="楷体" pitchFamily="49" charset="-122"/>
              <a:ea typeface="楷体" pitchFamily="49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81200" y="3333750"/>
            <a:ext cx="4942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altLang="zh-CN" sz="2000" dirty="0" smtClean="0">
                <a:solidFill>
                  <a:srgbClr val="DA0000"/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2021</a:t>
            </a:r>
            <a:r>
              <a:rPr lang="zh-CN" altLang="en-US" sz="2000" dirty="0" smtClean="0">
                <a:solidFill>
                  <a:srgbClr val="DA0000"/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年</a:t>
            </a:r>
            <a:r>
              <a:rPr lang="en-US" altLang="zh-CN" sz="2000" dirty="0" smtClean="0">
                <a:solidFill>
                  <a:srgbClr val="DA0000"/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12</a:t>
            </a:r>
            <a:r>
              <a:rPr lang="zh-CN" altLang="en-US" sz="2000" dirty="0" smtClean="0">
                <a:solidFill>
                  <a:srgbClr val="DA0000"/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月</a:t>
            </a:r>
            <a:endParaRPr lang="zh-CN" altLang="en-US" sz="2000" dirty="0">
              <a:solidFill>
                <a:srgbClr val="DA0000"/>
              </a:solidFill>
              <a:latin typeface="楷体" pitchFamily="49" charset="-122"/>
              <a:ea typeface="楷体" pitchFamily="49" charset="-122"/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1885950"/>
            <a:ext cx="35798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坚持胸怀天下</a:t>
            </a:r>
            <a:endParaRPr lang="zh-CN" altLang="en-US" sz="4400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9929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80"/>
            <a:ext cx="9161807" cy="513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upload.qianlong.com/2020/0317/158444306469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6872"/>
            <a:ext cx="9144000" cy="51803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00200" y="180975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人类命运共同体</a:t>
            </a:r>
            <a:endParaRPr lang="zh-CN" altLang="en-US" sz="60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4533" y="0"/>
            <a:ext cx="6739467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0"/>
            <a:ext cx="243839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携手抗疫：</a:t>
            </a:r>
            <a:endParaRPr lang="en-US" altLang="zh-CN" sz="4000" b="1" dirty="0" smtClean="0">
              <a:solidFill>
                <a:srgbClr val="FF0000"/>
              </a:solidFill>
            </a:endParaRPr>
          </a:p>
          <a:p>
            <a:endParaRPr lang="en-US" altLang="zh-CN" sz="4000" b="1" dirty="0" smtClean="0">
              <a:solidFill>
                <a:srgbClr val="FF0000"/>
              </a:solidFill>
            </a:endParaRPr>
          </a:p>
          <a:p>
            <a:r>
              <a:rPr lang="zh-CN" altLang="en-US" sz="4000" b="1" dirty="0" smtClean="0">
                <a:solidFill>
                  <a:srgbClr val="FF0000"/>
                </a:solidFill>
              </a:rPr>
              <a:t>彰显了危急时刻的中国担当</a:t>
            </a:r>
            <a:endParaRPr lang="zh-CN" altLang="en-US" sz="4000" dirty="0" smtClean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401955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2</a:t>
            </a:r>
            <a:r>
              <a:rPr lang="zh-CN" altLang="en-US" sz="2800" dirty="0" smtClean="0"/>
              <a:t>月</a:t>
            </a:r>
            <a:r>
              <a:rPr lang="en-US" altLang="zh-CN" sz="2800" dirty="0" smtClean="0"/>
              <a:t>27</a:t>
            </a:r>
            <a:r>
              <a:rPr lang="zh-CN" altLang="en-US" sz="2800" dirty="0" smtClean="0"/>
              <a:t>日，马来西亚向中国科兴公司订购的首批新冠疫苗抵达吉隆坡国际机场。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68580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133350"/>
            <a:ext cx="2286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减贫合作：</a:t>
            </a:r>
            <a:endParaRPr lang="en-US" altLang="zh-CN" sz="4000" b="1" dirty="0" smtClean="0">
              <a:solidFill>
                <a:srgbClr val="FF0000"/>
              </a:solidFill>
            </a:endParaRPr>
          </a:p>
          <a:p>
            <a:endParaRPr lang="en-US" altLang="zh-CN" sz="4000" b="1" dirty="0" smtClean="0">
              <a:solidFill>
                <a:srgbClr val="FF0000"/>
              </a:solidFill>
            </a:endParaRPr>
          </a:p>
          <a:p>
            <a:r>
              <a:rPr lang="zh-CN" altLang="en-US" sz="4000" b="1" dirty="0" smtClean="0">
                <a:solidFill>
                  <a:srgbClr val="FF0000"/>
                </a:solidFill>
              </a:rPr>
              <a:t>彰显了立己达人的世界情怀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1" y="394335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2018</a:t>
            </a:r>
            <a:r>
              <a:rPr lang="zh-CN" altLang="en-US" sz="2800" dirty="0" smtClean="0"/>
              <a:t>年</a:t>
            </a:r>
            <a:r>
              <a:rPr lang="en-US" altLang="zh-CN" sz="2800" dirty="0" smtClean="0"/>
              <a:t>12</a:t>
            </a:r>
            <a:r>
              <a:rPr lang="zh-CN" altLang="en-US" sz="2800" dirty="0" smtClean="0"/>
              <a:t>月</a:t>
            </a:r>
            <a:r>
              <a:rPr lang="en-US" altLang="zh-CN" sz="2800" dirty="0" smtClean="0"/>
              <a:t>23</a:t>
            </a:r>
            <a:r>
              <a:rPr lang="zh-CN" altLang="en-US" sz="2800" dirty="0" smtClean="0"/>
              <a:t>日，工人在桂林市雁山区一家罗汉果企业搬运罗汉果。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0"/>
            <a:ext cx="67056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133350"/>
            <a:ext cx="25146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一带一路：</a:t>
            </a:r>
            <a:endParaRPr lang="en-US" altLang="zh-CN" sz="4000" b="1" dirty="0" smtClean="0">
              <a:solidFill>
                <a:srgbClr val="FF0000"/>
              </a:solidFill>
            </a:endParaRPr>
          </a:p>
          <a:p>
            <a:endParaRPr lang="en-US" altLang="zh-CN" sz="4000" b="1" dirty="0" smtClean="0">
              <a:solidFill>
                <a:srgbClr val="FF0000"/>
              </a:solidFill>
            </a:endParaRPr>
          </a:p>
          <a:p>
            <a:r>
              <a:rPr lang="zh-CN" altLang="en-US" sz="4000" b="1" dirty="0" smtClean="0">
                <a:solidFill>
                  <a:srgbClr val="FF0000"/>
                </a:solidFill>
              </a:rPr>
              <a:t>打通了互联互通的发展大道</a:t>
            </a:r>
            <a:endParaRPr lang="zh-CN" altLang="en-US" sz="4000" dirty="0" smtClean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1" y="379095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10</a:t>
            </a:r>
            <a:r>
              <a:rPr lang="zh-CN" altLang="en-US" sz="2800" dirty="0" smtClean="0"/>
              <a:t>月</a:t>
            </a:r>
            <a:r>
              <a:rPr lang="en-US" altLang="zh-CN" sz="2800" dirty="0" smtClean="0"/>
              <a:t>15</a:t>
            </a:r>
            <a:r>
              <a:rPr lang="zh-CN" altLang="en-US" sz="2800" dirty="0" smtClean="0"/>
              <a:t>日，“澜沧号”动车组通过中老友谊隧道内的两国边界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"/>
            <a:ext cx="6934200" cy="409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09800" y="409575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6</a:t>
            </a:r>
            <a:r>
              <a:rPr lang="zh-CN" altLang="en-US" sz="2800" dirty="0" smtClean="0"/>
              <a:t>月</a:t>
            </a:r>
            <a:r>
              <a:rPr lang="en-US" altLang="zh-CN" sz="2800" dirty="0" smtClean="0"/>
              <a:t>7</a:t>
            </a:r>
            <a:r>
              <a:rPr lang="zh-CN" altLang="en-US" sz="2800" dirty="0" smtClean="0"/>
              <a:t>日在云南昆明市晋宁区夕阳彝族乡拍摄的野象</a:t>
            </a:r>
            <a:endParaRPr lang="zh-CN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38150"/>
            <a:ext cx="2438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绿色发展：</a:t>
            </a:r>
            <a:endParaRPr lang="en-US" altLang="zh-CN" sz="4000" b="1" dirty="0" smtClean="0">
              <a:solidFill>
                <a:srgbClr val="FF0000"/>
              </a:solidFill>
            </a:endParaRPr>
          </a:p>
          <a:p>
            <a:endParaRPr lang="en-US" altLang="zh-CN" sz="4000" b="1" dirty="0" smtClean="0">
              <a:solidFill>
                <a:srgbClr val="FF0000"/>
              </a:solidFill>
            </a:endParaRPr>
          </a:p>
          <a:p>
            <a:r>
              <a:rPr lang="zh-CN" altLang="en-US" sz="4000" b="1" dirty="0" smtClean="0">
                <a:solidFill>
                  <a:srgbClr val="FF0000"/>
                </a:solidFill>
              </a:rPr>
              <a:t>彰显了我们着眼文明的长远抉择</a:t>
            </a:r>
            <a:endParaRPr lang="zh-CN" altLang="en-US" sz="4000" dirty="0" smtClean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4100" y="1"/>
            <a:ext cx="6819900" cy="386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2362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和平发展：</a:t>
            </a:r>
            <a:endParaRPr lang="en-US" altLang="zh-CN" sz="4000" b="1" dirty="0" smtClean="0">
              <a:solidFill>
                <a:srgbClr val="FF0000"/>
              </a:solidFill>
            </a:endParaRPr>
          </a:p>
          <a:p>
            <a:endParaRPr lang="en-US" altLang="zh-CN" sz="4000" b="1" dirty="0" smtClean="0">
              <a:solidFill>
                <a:srgbClr val="FF0000"/>
              </a:solidFill>
            </a:endParaRPr>
          </a:p>
          <a:p>
            <a:r>
              <a:rPr lang="zh-CN" altLang="en-US" sz="4000" b="1" dirty="0" smtClean="0">
                <a:solidFill>
                  <a:srgbClr val="FF0000"/>
                </a:solidFill>
              </a:rPr>
              <a:t>彰显了我们命运与共的矢志追求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386715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2003</a:t>
            </a:r>
            <a:r>
              <a:rPr lang="zh-CN" altLang="en-US" sz="2800" dirty="0" smtClean="0"/>
              <a:t>年</a:t>
            </a:r>
            <a:r>
              <a:rPr lang="en-US" altLang="zh-CN" sz="2800" dirty="0" smtClean="0"/>
              <a:t>12</a:t>
            </a:r>
            <a:r>
              <a:rPr lang="zh-CN" altLang="en-US" sz="2800" dirty="0" smtClean="0"/>
              <a:t>月</a:t>
            </a:r>
            <a:r>
              <a:rPr lang="en-US" altLang="zh-CN" sz="2800" dirty="0" smtClean="0"/>
              <a:t>9</a:t>
            </a:r>
            <a:r>
              <a:rPr lang="zh-CN" altLang="en-US" sz="2800" dirty="0" smtClean="0"/>
              <a:t>日，中国赴利比里亚维和部队运输连官兵出发前面向国旗庄严宣誓。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071"/>
          <a:stretch/>
        </p:blipFill>
        <p:spPr>
          <a:xfrm>
            <a:off x="4444089" y="4047585"/>
            <a:ext cx="2794911" cy="83391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07" y="4047585"/>
            <a:ext cx="3541056" cy="833919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8313">
            <a:off x="6758913" y="2904985"/>
            <a:ext cx="2569829" cy="2358669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38" y="2724150"/>
            <a:ext cx="1710388" cy="1824026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6" y="4045685"/>
            <a:ext cx="9156986" cy="10978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507" t="45585"/>
          <a:stretch/>
        </p:blipFill>
        <p:spPr>
          <a:xfrm flipH="1">
            <a:off x="6851422" y="-19050"/>
            <a:ext cx="2292578" cy="1074646"/>
          </a:xfrm>
          <a:prstGeom prst="rect">
            <a:avLst/>
          </a:prstGeom>
        </p:spPr>
      </p:pic>
      <p:sp>
        <p:nvSpPr>
          <p:cNvPr id="24" name="文本"/>
          <p:cNvSpPr/>
          <p:nvPr>
            <p:custDataLst>
              <p:tags r:id="rId1"/>
            </p:custDataLst>
          </p:nvPr>
        </p:nvSpPr>
        <p:spPr>
          <a:xfrm>
            <a:off x="381000" y="2266950"/>
            <a:ext cx="8610600" cy="48109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 indent="408305" algn="ctr">
              <a:lnSpc>
                <a:spcPts val="2900"/>
              </a:lnSpc>
            </a:pPr>
            <a:r>
              <a:rPr lang="zh-CN" altLang="en-US" sz="3600" b="1" dirty="0" smtClean="0"/>
              <a:t>我们怎样才能继续坚持胸怀天下？</a:t>
            </a:r>
            <a:endParaRPr lang="zh-CN" altLang="zh-CN" sz="3600" b="1" dirty="0">
              <a:latin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33600" y="1430494"/>
            <a:ext cx="5041314" cy="707886"/>
            <a:chOff x="2045286" y="1352550"/>
            <a:chExt cx="5041314" cy="707886"/>
          </a:xfrm>
        </p:grpSpPr>
        <p:sp>
          <p:nvSpPr>
            <p:cNvPr id="23" name="文本"/>
            <p:cNvSpPr/>
            <p:nvPr>
              <p:custDataLst>
                <p:tags r:id="rId2"/>
              </p:custDataLst>
            </p:nvPr>
          </p:nvSpPr>
          <p:spPr>
            <a:xfrm>
              <a:off x="3204248" y="1352550"/>
              <a:ext cx="2764024" cy="70788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b="1" kern="100" dirty="0">
                  <a:solidFill>
                    <a:schemeClr val="accent1"/>
                  </a:solidFill>
                  <a:latin typeface="+mn-ea"/>
                  <a:cs typeface="汉仪长美黑简" panose="02010600000101010101" charset="-122"/>
                </a:rPr>
                <a:t>三</a:t>
              </a:r>
              <a:endParaRPr lang="en-US" altLang="zh-CN" sz="4000" b="1" kern="100" dirty="0">
                <a:solidFill>
                  <a:schemeClr val="accent1"/>
                </a:solidFill>
                <a:latin typeface="+mn-ea"/>
                <a:cs typeface="汉仪长美黑简" panose="02010600000101010101" charset="-122"/>
              </a:endParaRPr>
            </a:p>
          </p:txBody>
        </p:sp>
        <p:grpSp>
          <p:nvGrpSpPr>
            <p:cNvPr id="5" name="组合 38"/>
            <p:cNvGrpSpPr/>
            <p:nvPr/>
          </p:nvGrpSpPr>
          <p:grpSpPr>
            <a:xfrm>
              <a:off x="5754414" y="1602563"/>
              <a:ext cx="1332186" cy="277665"/>
              <a:chOff x="1621651" y="1233704"/>
              <a:chExt cx="1740810" cy="362835"/>
            </a:xfrm>
            <a:solidFill>
              <a:schemeClr val="accent1"/>
            </a:solidFill>
          </p:grpSpPr>
          <p:sp>
            <p:nvSpPr>
              <p:cNvPr id="43" name="五角星 42"/>
              <p:cNvSpPr/>
              <p:nvPr/>
            </p:nvSpPr>
            <p:spPr>
              <a:xfrm>
                <a:off x="3011168" y="1233704"/>
                <a:ext cx="351293" cy="351293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五角星 43"/>
              <p:cNvSpPr/>
              <p:nvPr/>
            </p:nvSpPr>
            <p:spPr>
              <a:xfrm>
                <a:off x="2274455" y="1245246"/>
                <a:ext cx="351293" cy="351293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五角星 44"/>
              <p:cNvSpPr/>
              <p:nvPr/>
            </p:nvSpPr>
            <p:spPr>
              <a:xfrm>
                <a:off x="1621651" y="1237551"/>
                <a:ext cx="351293" cy="351293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45"/>
            <p:cNvGrpSpPr/>
            <p:nvPr/>
          </p:nvGrpSpPr>
          <p:grpSpPr>
            <a:xfrm>
              <a:off x="2045286" y="1581150"/>
              <a:ext cx="1332186" cy="277665"/>
              <a:chOff x="1621651" y="1233704"/>
              <a:chExt cx="1740810" cy="362835"/>
            </a:xfrm>
            <a:solidFill>
              <a:schemeClr val="accent1"/>
            </a:solidFill>
          </p:grpSpPr>
          <p:sp>
            <p:nvSpPr>
              <p:cNvPr id="47" name="五角星 46"/>
              <p:cNvSpPr/>
              <p:nvPr/>
            </p:nvSpPr>
            <p:spPr>
              <a:xfrm>
                <a:off x="3011168" y="1233704"/>
                <a:ext cx="351293" cy="351293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五角星 59"/>
              <p:cNvSpPr/>
              <p:nvPr/>
            </p:nvSpPr>
            <p:spPr>
              <a:xfrm>
                <a:off x="2274455" y="1245246"/>
                <a:ext cx="351293" cy="351293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五角星 60"/>
              <p:cNvSpPr/>
              <p:nvPr/>
            </p:nvSpPr>
            <p:spPr>
              <a:xfrm>
                <a:off x="1621651" y="1237551"/>
                <a:ext cx="351293" cy="351293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63" name="图片 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1" y="652709"/>
            <a:ext cx="1212476" cy="8485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66576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276350"/>
            <a:ext cx="3801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 一  要有世界眼光</a:t>
            </a:r>
            <a:endParaRPr lang="zh-CN" alt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2266950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二  要推动构建人类命运共同体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3333750"/>
            <a:ext cx="528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三  要把自己的事情办好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895350"/>
            <a:ext cx="9144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      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只要我们坚持和平发展道路，既通过维护世界和平发展自己，又通过自身发展维护世界和平，同世界上一切进步力量携手前进，就一定能够不断为人类文明进步贡献智慧和力量，同世界各国人民一道，推动历史车轮向着光明的前途前进。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3714750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华文琥珀" pitchFamily="2" charset="-122"/>
                <a:ea typeface="华文琥珀" pitchFamily="2" charset="-122"/>
              </a:rPr>
              <a:t>谢 谢 </a:t>
            </a:r>
            <a:r>
              <a:rPr lang="zh-CN" altLang="en-US" sz="4800" dirty="0" smtClean="0">
                <a:latin typeface="华文琥珀" pitchFamily="2" charset="-122"/>
                <a:ea typeface="华文琥珀" pitchFamily="2" charset="-122"/>
              </a:rPr>
              <a:t>！</a:t>
            </a:r>
            <a:endParaRPr lang="zh-CN" alt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图示 8">
            <a:extLst>
              <a:ext uri="{FF2B5EF4-FFF2-40B4-BE49-F238E27FC236}">
                <a16:creationId xmlns="" xmlns:a16="http://schemas.microsoft.com/office/drawing/2014/main" id="{D61661ED-2FDB-4949-A31D-9DD33E07AD1E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606659070"/>
              </p:ext>
            </p:extLst>
          </p:nvPr>
        </p:nvGraphicFramePr>
        <p:xfrm>
          <a:off x="1600200" y="1276350"/>
          <a:ext cx="75438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226695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kern="0" dirty="0" smtClean="0">
                <a:solidFill>
                  <a:srgbClr val="DA0000"/>
                </a:solidFill>
                <a:latin typeface="黑体" pitchFamily="49" charset="-122"/>
                <a:ea typeface="黑体" pitchFamily="49" charset="-122"/>
                <a:cs typeface="+mn-ea"/>
                <a:sym typeface="+mn-lt"/>
              </a:rPr>
              <a:t>目 录</a:t>
            </a:r>
            <a:endParaRPr lang="zh-CN" altLang="en-US" sz="4000" b="1" kern="0" dirty="0">
              <a:solidFill>
                <a:srgbClr val="DA0000"/>
              </a:solidFill>
              <a:latin typeface="黑体" pitchFamily="49" charset="-122"/>
              <a:ea typeface="黑体" pitchFamily="49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94043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071"/>
          <a:stretch/>
        </p:blipFill>
        <p:spPr>
          <a:xfrm>
            <a:off x="4444089" y="4047585"/>
            <a:ext cx="2794911" cy="83391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07" y="4047585"/>
            <a:ext cx="3541056" cy="833919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8313">
            <a:off x="6758913" y="2904985"/>
            <a:ext cx="2569829" cy="2358669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38" y="2724150"/>
            <a:ext cx="1710388" cy="1824026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6" y="4045685"/>
            <a:ext cx="9156986" cy="10978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507" t="45585"/>
          <a:stretch/>
        </p:blipFill>
        <p:spPr>
          <a:xfrm flipH="1">
            <a:off x="6851422" y="-19050"/>
            <a:ext cx="2292578" cy="1074646"/>
          </a:xfrm>
          <a:prstGeom prst="rect">
            <a:avLst/>
          </a:prstGeom>
        </p:spPr>
      </p:pic>
      <p:sp>
        <p:nvSpPr>
          <p:cNvPr id="24" name="文本"/>
          <p:cNvSpPr/>
          <p:nvPr>
            <p:custDataLst>
              <p:tags r:id="rId1"/>
            </p:custDataLst>
          </p:nvPr>
        </p:nvSpPr>
        <p:spPr>
          <a:xfrm>
            <a:off x="1371600" y="2150657"/>
            <a:ext cx="6934200" cy="12003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defTabSz="685800">
              <a:tabLst>
                <a:tab pos="1947386" algn="l"/>
              </a:tabLst>
            </a:pPr>
            <a:r>
              <a:rPr lang="zh-CN" altLang="en-US" sz="3600" b="1" dirty="0" smtClean="0"/>
              <a:t>我们为什么能胸怀天下？</a:t>
            </a:r>
            <a:endParaRPr lang="zh-CN" altLang="en-US" sz="3600" dirty="0" smtClean="0"/>
          </a:p>
          <a:p>
            <a:pPr algn="ctr" defTabSz="685800">
              <a:tabLst>
                <a:tab pos="1947386" algn="l"/>
              </a:tabLst>
            </a:pPr>
            <a:endParaRPr lang="zh-CN" altLang="en-US" sz="3600" b="1" dirty="0">
              <a:latin typeface="+mn-ea"/>
              <a:cs typeface="微软雅黑" panose="020B0503020204020204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33600" y="1430494"/>
            <a:ext cx="5041314" cy="707886"/>
            <a:chOff x="2045286" y="1352550"/>
            <a:chExt cx="5041314" cy="707886"/>
          </a:xfrm>
        </p:grpSpPr>
        <p:sp>
          <p:nvSpPr>
            <p:cNvPr id="23" name="文本"/>
            <p:cNvSpPr/>
            <p:nvPr>
              <p:custDataLst>
                <p:tags r:id="rId2"/>
              </p:custDataLst>
            </p:nvPr>
          </p:nvSpPr>
          <p:spPr>
            <a:xfrm>
              <a:off x="3204248" y="1352550"/>
              <a:ext cx="2764024" cy="70788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b="1" kern="100" dirty="0">
                  <a:solidFill>
                    <a:schemeClr val="accent1"/>
                  </a:solidFill>
                  <a:latin typeface="+mn-ea"/>
                  <a:cs typeface="汉仪长美黑简" panose="02010600000101010101" charset="-122"/>
                </a:rPr>
                <a:t>一</a:t>
              </a:r>
              <a:endParaRPr lang="en-US" altLang="zh-CN" sz="4000" b="1" kern="100" dirty="0">
                <a:solidFill>
                  <a:schemeClr val="accent1"/>
                </a:solidFill>
                <a:latin typeface="+mn-ea"/>
                <a:cs typeface="汉仪长美黑简" panose="02010600000101010101" charset="-122"/>
              </a:endParaRPr>
            </a:p>
          </p:txBody>
        </p:sp>
        <p:grpSp>
          <p:nvGrpSpPr>
            <p:cNvPr id="5" name="组合 38"/>
            <p:cNvGrpSpPr/>
            <p:nvPr/>
          </p:nvGrpSpPr>
          <p:grpSpPr>
            <a:xfrm>
              <a:off x="5754414" y="1602563"/>
              <a:ext cx="1332186" cy="277665"/>
              <a:chOff x="1621651" y="1233704"/>
              <a:chExt cx="1740810" cy="362835"/>
            </a:xfrm>
            <a:solidFill>
              <a:schemeClr val="accent1"/>
            </a:solidFill>
          </p:grpSpPr>
          <p:sp>
            <p:nvSpPr>
              <p:cNvPr id="43" name="五角星 42"/>
              <p:cNvSpPr/>
              <p:nvPr/>
            </p:nvSpPr>
            <p:spPr>
              <a:xfrm>
                <a:off x="3011168" y="1233704"/>
                <a:ext cx="351293" cy="351293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五角星 43"/>
              <p:cNvSpPr/>
              <p:nvPr/>
            </p:nvSpPr>
            <p:spPr>
              <a:xfrm>
                <a:off x="2274455" y="1245246"/>
                <a:ext cx="351293" cy="351293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五角星 44"/>
              <p:cNvSpPr/>
              <p:nvPr/>
            </p:nvSpPr>
            <p:spPr>
              <a:xfrm>
                <a:off x="1621651" y="1237551"/>
                <a:ext cx="351293" cy="351293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45"/>
            <p:cNvGrpSpPr/>
            <p:nvPr/>
          </p:nvGrpSpPr>
          <p:grpSpPr>
            <a:xfrm>
              <a:off x="2045286" y="1581150"/>
              <a:ext cx="1332186" cy="277665"/>
              <a:chOff x="1621651" y="1233704"/>
              <a:chExt cx="1740810" cy="362835"/>
            </a:xfrm>
            <a:solidFill>
              <a:schemeClr val="accent1"/>
            </a:solidFill>
          </p:grpSpPr>
          <p:sp>
            <p:nvSpPr>
              <p:cNvPr id="47" name="五角星 46"/>
              <p:cNvSpPr/>
              <p:nvPr/>
            </p:nvSpPr>
            <p:spPr>
              <a:xfrm>
                <a:off x="3011168" y="1233704"/>
                <a:ext cx="351293" cy="351293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五角星 59"/>
              <p:cNvSpPr/>
              <p:nvPr/>
            </p:nvSpPr>
            <p:spPr>
              <a:xfrm>
                <a:off x="2274455" y="1245246"/>
                <a:ext cx="351293" cy="351293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五角星 60"/>
              <p:cNvSpPr/>
              <p:nvPr/>
            </p:nvSpPr>
            <p:spPr>
              <a:xfrm>
                <a:off x="1621651" y="1237551"/>
                <a:ext cx="351293" cy="351293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63" name="图片 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1" y="652709"/>
            <a:ext cx="1212476" cy="8485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8156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5D0CCEF-AED4-4E4A-89C0-E1681356A55B}"/>
              </a:ext>
            </a:extLst>
          </p:cNvPr>
          <p:cNvGrpSpPr/>
          <p:nvPr/>
        </p:nvGrpSpPr>
        <p:grpSpPr bwMode="auto">
          <a:xfrm>
            <a:off x="533400" y="1123951"/>
            <a:ext cx="7110611" cy="2900148"/>
            <a:chOff x="371897" y="1134537"/>
            <a:chExt cx="4573595" cy="1064183"/>
          </a:xfrm>
        </p:grpSpPr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8E1C25C0-46DC-42F9-8FD1-A55C28A46E1C}"/>
                </a:ext>
              </a:extLst>
            </p:cNvPr>
            <p:cNvSpPr/>
            <p:nvPr/>
          </p:nvSpPr>
          <p:spPr>
            <a:xfrm>
              <a:off x="371897" y="1134537"/>
              <a:ext cx="520791" cy="467895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ea"/>
                  <a:sym typeface="+mn-lt"/>
                </a:rPr>
                <a:t>★</a:t>
              </a:r>
            </a:p>
          </p:txBody>
        </p:sp>
        <p:sp>
          <p:nvSpPr>
            <p:cNvPr id="4" name="文本框 6">
              <a:extLst>
                <a:ext uri="{FF2B5EF4-FFF2-40B4-BE49-F238E27FC236}">
                  <a16:creationId xmlns="" xmlns:a16="http://schemas.microsoft.com/office/drawing/2014/main" id="{0E427595-DAF3-4C82-B0FF-DEA58281970C}"/>
                </a:ext>
              </a:extLst>
            </p:cNvPr>
            <p:cNvSpPr txBox="1"/>
            <p:nvPr/>
          </p:nvSpPr>
          <p:spPr>
            <a:xfrm>
              <a:off x="911033" y="1351701"/>
              <a:ext cx="4034459" cy="8470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400" b="1" dirty="0" smtClean="0"/>
                <a:t>首先，“胸怀天下”中华民族的优良品质。</a:t>
              </a:r>
              <a:endParaRPr lang="en-US" altLang="zh-CN" sz="2400" b="1" dirty="0" smtClean="0"/>
            </a:p>
            <a:p>
              <a:pPr>
                <a:defRPr/>
              </a:pPr>
              <a:endParaRPr lang="en-US" altLang="zh-CN" sz="2400" b="1" dirty="0" smtClean="0"/>
            </a:p>
            <a:p>
              <a:pPr>
                <a:defRPr/>
              </a:pPr>
              <a:r>
                <a:rPr lang="zh-CN" altLang="en-US" sz="2400" b="1" dirty="0" smtClean="0"/>
                <a:t>其次，作为一个马克思主义政党，中国共产党天生就是一个胸怀天下的政党</a:t>
              </a:r>
              <a:r>
                <a:rPr lang="zh-CN" altLang="en-US" sz="2400" dirty="0" smtClean="0"/>
                <a:t>。</a:t>
              </a:r>
            </a:p>
            <a:p>
              <a:pPr>
                <a:defRPr/>
              </a:pPr>
              <a:endParaRPr lang="zh-CN" altLang="en-US" sz="2400" dirty="0" smtClean="0"/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F5265BEB-091B-4179-9DE9-2BB3FCBB8DA8}"/>
              </a:ext>
            </a:extLst>
          </p:cNvPr>
          <p:cNvGrpSpPr/>
          <p:nvPr/>
        </p:nvGrpSpPr>
        <p:grpSpPr>
          <a:xfrm>
            <a:off x="762001" y="1504950"/>
            <a:ext cx="7239000" cy="2667000"/>
            <a:chOff x="688561" y="3913640"/>
            <a:chExt cx="10643054" cy="2163069"/>
          </a:xfrm>
        </p:grpSpPr>
        <p:sp>
          <p:nvSpPr>
            <p:cNvPr id="6" name="文本框 2">
              <a:extLst>
                <a:ext uri="{FF2B5EF4-FFF2-40B4-BE49-F238E27FC236}">
                  <a16:creationId xmlns="" xmlns:a16="http://schemas.microsoft.com/office/drawing/2014/main" id="{6BAA8A39-4E1C-4906-BA4E-E522F774064E}"/>
                </a:ext>
              </a:extLst>
            </p:cNvPr>
            <p:cNvSpPr txBox="1"/>
            <p:nvPr/>
          </p:nvSpPr>
          <p:spPr>
            <a:xfrm>
              <a:off x="860384" y="4057979"/>
              <a:ext cx="10251311" cy="4589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AC9E8675-1CC6-4BFD-B7C0-C5EA27F12F0A}"/>
                </a:ext>
              </a:extLst>
            </p:cNvPr>
            <p:cNvSpPr/>
            <p:nvPr/>
          </p:nvSpPr>
          <p:spPr>
            <a:xfrm>
              <a:off x="688561" y="3913640"/>
              <a:ext cx="10643054" cy="2163069"/>
            </a:xfrm>
            <a:prstGeom prst="rect">
              <a:avLst/>
            </a:prstGeom>
            <a:noFill/>
            <a:ln w="28575" cap="flat" cmpd="sng" algn="ctr">
              <a:solidFill>
                <a:srgbClr val="C00000"/>
              </a:solidFill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071"/>
          <a:stretch/>
        </p:blipFill>
        <p:spPr>
          <a:xfrm>
            <a:off x="4444089" y="4047585"/>
            <a:ext cx="2794911" cy="83391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07" y="4047585"/>
            <a:ext cx="3541056" cy="833919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8313">
            <a:off x="6758913" y="2904985"/>
            <a:ext cx="2569829" cy="2358669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38" y="2724150"/>
            <a:ext cx="1710388" cy="1824026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6" y="4045685"/>
            <a:ext cx="9156986" cy="10978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507" t="45585"/>
          <a:stretch/>
        </p:blipFill>
        <p:spPr>
          <a:xfrm flipH="1">
            <a:off x="6851422" y="-19050"/>
            <a:ext cx="2292578" cy="1074646"/>
          </a:xfrm>
          <a:prstGeom prst="rect">
            <a:avLst/>
          </a:prstGeom>
        </p:spPr>
      </p:pic>
      <p:sp>
        <p:nvSpPr>
          <p:cNvPr id="24" name="文本"/>
          <p:cNvSpPr/>
          <p:nvPr>
            <p:custDataLst>
              <p:tags r:id="rId1"/>
            </p:custDataLst>
          </p:nvPr>
        </p:nvSpPr>
        <p:spPr>
          <a:xfrm>
            <a:off x="1371600" y="2150657"/>
            <a:ext cx="6934200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defTabSz="685800">
              <a:tabLst>
                <a:tab pos="1947386" algn="l"/>
              </a:tabLst>
            </a:pPr>
            <a:r>
              <a:rPr lang="zh-CN" altLang="en-US" sz="3600" b="1" dirty="0" smtClean="0"/>
              <a:t>我们是如何做到胸怀天下的？</a:t>
            </a:r>
            <a:endParaRPr lang="zh-CN" altLang="en-US" sz="3600" b="1" dirty="0">
              <a:latin typeface="+mn-ea"/>
              <a:cs typeface="微软雅黑" panose="020B0503020204020204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33600" y="1430494"/>
            <a:ext cx="5041314" cy="707886"/>
            <a:chOff x="2045286" y="1352550"/>
            <a:chExt cx="5041314" cy="707886"/>
          </a:xfrm>
        </p:grpSpPr>
        <p:sp>
          <p:nvSpPr>
            <p:cNvPr id="23" name="文本"/>
            <p:cNvSpPr/>
            <p:nvPr>
              <p:custDataLst>
                <p:tags r:id="rId2"/>
              </p:custDataLst>
            </p:nvPr>
          </p:nvSpPr>
          <p:spPr>
            <a:xfrm>
              <a:off x="3204248" y="1352550"/>
              <a:ext cx="2764024" cy="70788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b="1" kern="100" dirty="0">
                  <a:solidFill>
                    <a:schemeClr val="accent1"/>
                  </a:solidFill>
                  <a:latin typeface="+mn-ea"/>
                  <a:cs typeface="汉仪长美黑简" panose="02010600000101010101" charset="-122"/>
                </a:rPr>
                <a:t>二</a:t>
              </a:r>
              <a:endParaRPr lang="en-US" altLang="zh-CN" sz="4000" b="1" kern="100" dirty="0">
                <a:solidFill>
                  <a:schemeClr val="accent1"/>
                </a:solidFill>
                <a:latin typeface="+mn-ea"/>
                <a:cs typeface="汉仪长美黑简" panose="02010600000101010101" charset="-122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5754414" y="1602563"/>
              <a:ext cx="1332186" cy="277665"/>
              <a:chOff x="1621651" y="1233704"/>
              <a:chExt cx="1740810" cy="362835"/>
            </a:xfrm>
            <a:solidFill>
              <a:schemeClr val="accent1"/>
            </a:solidFill>
          </p:grpSpPr>
          <p:sp>
            <p:nvSpPr>
              <p:cNvPr id="43" name="五角星 42"/>
              <p:cNvSpPr/>
              <p:nvPr/>
            </p:nvSpPr>
            <p:spPr>
              <a:xfrm>
                <a:off x="3011168" y="1233704"/>
                <a:ext cx="351293" cy="351293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五角星 43"/>
              <p:cNvSpPr/>
              <p:nvPr/>
            </p:nvSpPr>
            <p:spPr>
              <a:xfrm>
                <a:off x="2274455" y="1245246"/>
                <a:ext cx="351293" cy="351293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五角星 44"/>
              <p:cNvSpPr/>
              <p:nvPr/>
            </p:nvSpPr>
            <p:spPr>
              <a:xfrm>
                <a:off x="1621651" y="1237551"/>
                <a:ext cx="351293" cy="351293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2045286" y="1581150"/>
              <a:ext cx="1332186" cy="277665"/>
              <a:chOff x="1621651" y="1233704"/>
              <a:chExt cx="1740810" cy="362835"/>
            </a:xfrm>
            <a:solidFill>
              <a:schemeClr val="accent1"/>
            </a:solidFill>
          </p:grpSpPr>
          <p:sp>
            <p:nvSpPr>
              <p:cNvPr id="47" name="五角星 46"/>
              <p:cNvSpPr/>
              <p:nvPr/>
            </p:nvSpPr>
            <p:spPr>
              <a:xfrm>
                <a:off x="3011168" y="1233704"/>
                <a:ext cx="351293" cy="351293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五角星 59"/>
              <p:cNvSpPr/>
              <p:nvPr/>
            </p:nvSpPr>
            <p:spPr>
              <a:xfrm>
                <a:off x="2274455" y="1245246"/>
                <a:ext cx="351293" cy="351293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五角星 60"/>
              <p:cNvSpPr/>
              <p:nvPr/>
            </p:nvSpPr>
            <p:spPr>
              <a:xfrm>
                <a:off x="1621651" y="1237551"/>
                <a:ext cx="351293" cy="351293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63" name="图片 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1" y="652709"/>
            <a:ext cx="1212476" cy="8485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8156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4"/>
          <p:cNvSpPr txBox="1"/>
          <p:nvPr/>
        </p:nvSpPr>
        <p:spPr>
          <a:xfrm>
            <a:off x="5257800" y="2800350"/>
            <a:ext cx="3124200" cy="378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入内容</a:t>
            </a:r>
            <a:endParaRPr lang="zh-CN" altLang="en-US" sz="20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1" name="标题 4"/>
          <p:cNvSpPr txBox="1"/>
          <p:nvPr/>
        </p:nvSpPr>
        <p:spPr>
          <a:xfrm>
            <a:off x="5257800" y="3486150"/>
            <a:ext cx="3124200" cy="378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输入内容</a:t>
            </a:r>
            <a:endParaRPr lang="zh-CN" altLang="en-US" sz="20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2" name="标题 4"/>
          <p:cNvSpPr txBox="1"/>
          <p:nvPr/>
        </p:nvSpPr>
        <p:spPr>
          <a:xfrm>
            <a:off x="1219200" y="3486150"/>
            <a:ext cx="2895600" cy="378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输入内容</a:t>
            </a:r>
            <a:endParaRPr lang="zh-CN" altLang="en-US" sz="20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52600" y="142875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新民主主义革命时期</a:t>
            </a:r>
            <a:endParaRPr lang="zh-CN" alt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1676400" y="211455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 社会主义革命和社会主义建设时期</a:t>
            </a:r>
            <a:endParaRPr lang="zh-CN" alt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1600200" y="2800350"/>
            <a:ext cx="6058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  </a:t>
            </a:r>
            <a:r>
              <a:rPr lang="zh-CN" altLang="en-US" sz="2800" dirty="0" smtClean="0"/>
              <a:t>改革开放和社会主义现代化建设时期</a:t>
            </a:r>
            <a:endParaRPr lang="zh-CN" alt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1676400" y="348615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</a:t>
            </a:r>
            <a:r>
              <a:rPr lang="zh-CN" altLang="en-US" sz="2800" dirty="0" smtClean="0"/>
              <a:t>中国特色社会主义新时代</a:t>
            </a:r>
            <a:endParaRPr lang="zh-CN" altLang="en-US" sz="2800" dirty="0"/>
          </a:p>
        </p:txBody>
      </p:sp>
      <p:sp>
        <p:nvSpPr>
          <p:cNvPr id="41" name="椭圆 40"/>
          <p:cNvSpPr/>
          <p:nvPr/>
        </p:nvSpPr>
        <p:spPr>
          <a:xfrm>
            <a:off x="1295400" y="1581150"/>
            <a:ext cx="3810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42" name="椭圆 41"/>
          <p:cNvSpPr/>
          <p:nvPr/>
        </p:nvSpPr>
        <p:spPr>
          <a:xfrm>
            <a:off x="1295400" y="2266950"/>
            <a:ext cx="3810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43" name="椭圆 42"/>
          <p:cNvSpPr/>
          <p:nvPr/>
        </p:nvSpPr>
        <p:spPr>
          <a:xfrm>
            <a:off x="1295400" y="2952750"/>
            <a:ext cx="3810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44" name="椭圆 43"/>
          <p:cNvSpPr/>
          <p:nvPr/>
        </p:nvSpPr>
        <p:spPr>
          <a:xfrm>
            <a:off x="1295400" y="3638550"/>
            <a:ext cx="3810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18713981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ages.wenming.cn/web_wenming/hswh/xydll/dsgs/202103/W0202103024126908214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7800" cy="50101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xizhengw.com/UploadFiles/2015-04/282/20154241416425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209550"/>
            <a:ext cx="7620000" cy="47454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123950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1955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年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月</a:t>
            </a:r>
            <a:endParaRPr lang="en-US" altLang="zh-CN" sz="28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endParaRPr lang="en-US" altLang="zh-CN" sz="28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万隆会议</a:t>
            </a:r>
            <a:endParaRPr lang="zh-CN" altLang="en-US" sz="28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75"/>
            <a:ext cx="9144000" cy="512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我图VIP设计PPT上传\10月份上传文件\298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heme/theme1.xml><?xml version="1.0" encoding="utf-8"?>
<a:theme xmlns:a="http://schemas.openxmlformats.org/drawingml/2006/main" name="第一PPT，www.1ppt.com">
  <a:themeElements>
    <a:clrScheme name="自定义 9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A0000"/>
      </a:accent1>
      <a:accent2>
        <a:srgbClr val="FFC000"/>
      </a:accent2>
      <a:accent3>
        <a:srgbClr val="DA0000"/>
      </a:accent3>
      <a:accent4>
        <a:srgbClr val="FFC000"/>
      </a:accent4>
      <a:accent5>
        <a:srgbClr val="DA0000"/>
      </a:accent5>
      <a:accent6>
        <a:srgbClr val="FFC000"/>
      </a:accent6>
      <a:hlink>
        <a:srgbClr val="DA0000"/>
      </a:hlink>
      <a:folHlink>
        <a:srgbClr val="FFC00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98">
    <a:dk1>
      <a:srgbClr val="000000"/>
    </a:dk1>
    <a:lt1>
      <a:srgbClr val="FFFFFF"/>
    </a:lt1>
    <a:dk2>
      <a:srgbClr val="000000"/>
    </a:dk2>
    <a:lt2>
      <a:srgbClr val="FFFFFF"/>
    </a:lt2>
    <a:accent1>
      <a:srgbClr val="DA0000"/>
    </a:accent1>
    <a:accent2>
      <a:srgbClr val="FFC000"/>
    </a:accent2>
    <a:accent3>
      <a:srgbClr val="DA0000"/>
    </a:accent3>
    <a:accent4>
      <a:srgbClr val="FFC000"/>
    </a:accent4>
    <a:accent5>
      <a:srgbClr val="DA0000"/>
    </a:accent5>
    <a:accent6>
      <a:srgbClr val="FFC000"/>
    </a:accent6>
    <a:hlink>
      <a:srgbClr val="DA0000"/>
    </a:hlink>
    <a:folHlink>
      <a:srgbClr val="FFC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Microsoft Office PowerPoint</Application>
  <PresentationFormat>全屏显示(16:9)</PresentationFormat>
  <Paragraphs>55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第一PPT，www.1ppt.com</vt:lpstr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十九届五中全会</dc:title>
  <dc:creator/>
  <cp:keywords>www.1ppt.com</cp:keywords>
  <dc:description>www.1ppt.com</dc:description>
  <cp:lastModifiedBy/>
  <cp:revision>1</cp:revision>
  <dcterms:created xsi:type="dcterms:W3CDTF">2019-05-13T21:35:27Z</dcterms:created>
  <dcterms:modified xsi:type="dcterms:W3CDTF">2021-12-27T06:01:18Z</dcterms:modified>
</cp:coreProperties>
</file>