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  <p:sldMasterId id="2147483750" r:id="rId2"/>
  </p:sldMasterIdLst>
  <p:notesMasterIdLst>
    <p:notesMasterId r:id="rId11"/>
  </p:notesMasterIdLst>
  <p:sldIdLst>
    <p:sldId id="557" r:id="rId3"/>
    <p:sldId id="551" r:id="rId4"/>
    <p:sldId id="552" r:id="rId5"/>
    <p:sldId id="553" r:id="rId6"/>
    <p:sldId id="554" r:id="rId7"/>
    <p:sldId id="555" r:id="rId8"/>
    <p:sldId id="556" r:id="rId9"/>
    <p:sldId id="537" r:id="rId10"/>
  </p:sldIdLst>
  <p:sldSz cx="9144000" cy="5143500" type="screen16x9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F7"/>
    <a:srgbClr val="F31217"/>
    <a:srgbClr val="FDAE24"/>
    <a:srgbClr val="50DDFB"/>
    <a:srgbClr val="C00000"/>
    <a:srgbClr val="FFEC5A"/>
    <a:srgbClr val="F4E096"/>
    <a:srgbClr val="FCD35E"/>
    <a:srgbClr val="FFEC5B"/>
    <a:srgbClr val="F4F1E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6314" autoAdjust="0"/>
  </p:normalViewPr>
  <p:slideViewPr>
    <p:cSldViewPr>
      <p:cViewPr varScale="1">
        <p:scale>
          <a:sx n="90" d="100"/>
          <a:sy n="90" d="100"/>
        </p:scale>
        <p:origin x="-816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778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413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175893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07703" y="470535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="" xmlns:p14="http://schemas.microsoft.com/office/powerpoint/2010/main" val="3945978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3771320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2021/12/28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9362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2021/12/28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6428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452990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42049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节标题"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6" y="4552950"/>
            <a:ext cx="9156986" cy="590550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="" xmlns:a16="http://schemas.microsoft.com/office/drawing/2014/main" id="{7E38533F-B4E7-4397-BF09-96D18D49DBF8}"/>
              </a:ext>
            </a:extLst>
          </p:cNvPr>
          <p:cNvCxnSpPr>
            <a:cxnSpLocks/>
          </p:cNvCxnSpPr>
          <p:nvPr userDrawn="1"/>
        </p:nvCxnSpPr>
        <p:spPr>
          <a:xfrm>
            <a:off x="0" y="74295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21"/>
          <p:cNvGrpSpPr/>
          <p:nvPr userDrawn="1"/>
        </p:nvGrpSpPr>
        <p:grpSpPr>
          <a:xfrm>
            <a:off x="6172200" y="209550"/>
            <a:ext cx="914400" cy="457200"/>
            <a:chOff x="5142872" y="142712"/>
            <a:chExt cx="1423698" cy="764880"/>
          </a:xfrm>
        </p:grpSpPr>
        <p:pic>
          <p:nvPicPr>
            <p:cNvPr id="8" name="Picture 2" descr="C:\Users\xb\Desktop\素材--党建\PNG--党（国）徽旗\党旗红旗\16sucai_201507091736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7365" y="301332"/>
              <a:ext cx="1089205" cy="5713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2872" y="142712"/>
              <a:ext cx="821961" cy="764880"/>
            </a:xfrm>
            <a:prstGeom prst="rect">
              <a:avLst/>
            </a:prstGeom>
          </p:spPr>
        </p:pic>
      </p:grp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3C71677B-0F8E-44F1-8C07-FA990127DAAE}"/>
              </a:ext>
            </a:extLst>
          </p:cNvPr>
          <p:cNvSpPr txBox="1"/>
          <p:nvPr userDrawn="1"/>
        </p:nvSpPr>
        <p:spPr>
          <a:xfrm>
            <a:off x="6858000" y="28575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中共宜兴市委党校</a:t>
            </a:r>
          </a:p>
        </p:txBody>
      </p:sp>
    </p:spTree>
    <p:extLst>
      <p:ext uri="{BB962C8B-B14F-4D97-AF65-F5344CB8AC3E}">
        <p14:creationId xmlns="" xmlns:p14="http://schemas.microsoft.com/office/powerpoint/2010/main" val="2156069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节标题"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604593" y="36195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accent1"/>
                </a:solidFill>
              </a:rPr>
              <a:t>十九届五中全会公报解读</a:t>
            </a:r>
          </a:p>
        </p:txBody>
      </p:sp>
      <p:sp>
        <p:nvSpPr>
          <p:cNvPr id="2" name="五角星 1"/>
          <p:cNvSpPr/>
          <p:nvPr userDrawn="1"/>
        </p:nvSpPr>
        <p:spPr>
          <a:xfrm>
            <a:off x="324177" y="363736"/>
            <a:ext cx="292608" cy="292608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6" y="4552950"/>
            <a:ext cx="9156986" cy="590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6965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节标题"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604593" y="36195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accent1"/>
                </a:solidFill>
              </a:rPr>
              <a:t>十九届五中全会十四个关键词</a:t>
            </a:r>
          </a:p>
        </p:txBody>
      </p:sp>
      <p:sp>
        <p:nvSpPr>
          <p:cNvPr id="2" name="五角星 1"/>
          <p:cNvSpPr/>
          <p:nvPr userDrawn="1"/>
        </p:nvSpPr>
        <p:spPr>
          <a:xfrm>
            <a:off x="324177" y="363736"/>
            <a:ext cx="292608" cy="292608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6" y="4552950"/>
            <a:ext cx="9156986" cy="590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6224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节标题"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6" y="4552950"/>
            <a:ext cx="9156986" cy="590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2067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23089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07242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2146335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2055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17" r:id="rId2"/>
    <p:sldLayoutId id="2147483743" r:id="rId3"/>
    <p:sldLayoutId id="2147483744" r:id="rId4"/>
    <p:sldLayoutId id="2147483745" r:id="rId5"/>
    <p:sldLayoutId id="2147483746" r:id="rId6"/>
    <p:sldLayoutId id="2147483741" r:id="rId7"/>
    <p:sldLayoutId id="2147483742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3583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</p:sldLayoutIdLst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4418">
            <a:off x="7294974" y="3314467"/>
            <a:ext cx="1261650" cy="978588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1" y="2252674"/>
            <a:ext cx="1396995" cy="193953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89306" y="950931"/>
            <a:ext cx="784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000" dirty="0">
                <a:latin typeface="方正小标宋简体" pitchFamily="65" charset="-122"/>
                <a:ea typeface="方正小标宋简体" pitchFamily="65" charset="-122"/>
                <a:cs typeface="+mn-ea"/>
              </a:rPr>
              <a:t>中国共产党百年奋斗的历史</a:t>
            </a:r>
            <a:r>
              <a:rPr lang="zh-CN" altLang="en-US" sz="3000" dirty="0">
                <a:latin typeface="方正小标宋简体" pitchFamily="65" charset="-122"/>
                <a:ea typeface="方正小标宋简体" pitchFamily="65" charset="-122"/>
                <a:cs typeface="+mn-ea"/>
              </a:rPr>
              <a:t>经验</a:t>
            </a:r>
            <a:endParaRPr lang="zh-CN" altLang="zh-CN" sz="3000" dirty="0">
              <a:latin typeface="方正小标宋简体" pitchFamily="65" charset="-122"/>
              <a:ea typeface="方正小标宋简体" pitchFamily="65" charset="-122"/>
              <a:cs typeface="+mn-ea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997">
            <a:off x="7627175" y="560556"/>
            <a:ext cx="993212" cy="704194"/>
          </a:xfrm>
          <a:prstGeom prst="rect">
            <a:avLst/>
          </a:prstGeom>
        </p:spPr>
      </p:pic>
      <p:grpSp>
        <p:nvGrpSpPr>
          <p:cNvPr id="2" name="组合 67"/>
          <p:cNvGrpSpPr/>
          <p:nvPr/>
        </p:nvGrpSpPr>
        <p:grpSpPr>
          <a:xfrm>
            <a:off x="-3" y="-2372"/>
            <a:ext cx="2968363" cy="1489820"/>
            <a:chOff x="-3" y="-2372"/>
            <a:chExt cx="2968363" cy="1489820"/>
          </a:xfrm>
        </p:grpSpPr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" y="-2372"/>
              <a:ext cx="2968363" cy="1489820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408" y="224388"/>
              <a:ext cx="640247" cy="544665"/>
            </a:xfrm>
            <a:prstGeom prst="rect">
              <a:avLst/>
            </a:prstGeom>
          </p:spPr>
        </p:pic>
      </p:grpSp>
      <p:pic>
        <p:nvPicPr>
          <p:cNvPr id="72" name="图片 7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631273"/>
            <a:ext cx="9156986" cy="151803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69275" y="2849571"/>
            <a:ext cx="80751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zh-CN" altLang="en-US" sz="2000" dirty="0" smtClean="0"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中共宜兴市委党校  柏剑波</a:t>
            </a:r>
            <a:endParaRPr lang="zh-CN" altLang="en-US" sz="2000" b="1" dirty="0">
              <a:latin typeface="楷体" pitchFamily="49" charset="-122"/>
              <a:ea typeface="楷体" pitchFamily="49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33600" y="3403651"/>
            <a:ext cx="4789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altLang="zh-CN" sz="2000" dirty="0"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2021.12</a:t>
            </a:r>
            <a:endParaRPr lang="zh-CN" altLang="en-US" sz="2000" dirty="0">
              <a:latin typeface="楷体" pitchFamily="49" charset="-122"/>
              <a:ea typeface="楷体" pitchFamily="49" charset="-122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2DE65120-6AF6-4D95-89A1-EEC24C9A1285}"/>
              </a:ext>
            </a:extLst>
          </p:cNvPr>
          <p:cNvSpPr/>
          <p:nvPr/>
        </p:nvSpPr>
        <p:spPr>
          <a:xfrm>
            <a:off x="576048" y="1809750"/>
            <a:ext cx="80751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zh-CN" altLang="en-US" sz="3800" b="1" spc="600" dirty="0" smtClean="0">
                <a:solidFill>
                  <a:srgbClr val="DA0000"/>
                </a:solidFill>
                <a:latin typeface="方正小标宋简体" pitchFamily="65" charset="-122"/>
                <a:ea typeface="方正小标宋简体" pitchFamily="65" charset="-122"/>
                <a:cs typeface="+mn-ea"/>
                <a:sym typeface="+mn-lt"/>
              </a:rPr>
              <a:t>坚持理论创新</a:t>
            </a:r>
          </a:p>
        </p:txBody>
      </p:sp>
    </p:spTree>
    <p:extLst>
      <p:ext uri="{BB962C8B-B14F-4D97-AF65-F5344CB8AC3E}">
        <p14:creationId xmlns="" xmlns:p14="http://schemas.microsoft.com/office/powerpoint/2010/main" val="1989929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FC0E6812-63E5-445B-B7DD-7945A9D52C3F}"/>
              </a:ext>
            </a:extLst>
          </p:cNvPr>
          <p:cNvSpPr txBox="1"/>
          <p:nvPr/>
        </p:nvSpPr>
        <p:spPr>
          <a:xfrm>
            <a:off x="762000" y="1082759"/>
            <a:ext cx="5410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20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世纪以来，为什么我们党能够领导人民在一次次求索、一次次挫折、一次次开拓中完成中国其他各种政治力量不可能完成的艰巨任务？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40AC0D0E-31CE-4C80-B8BF-F34913BFCF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895350"/>
            <a:ext cx="1728176" cy="114761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647F70AD-8DEC-40F0-A16E-3559F7CC30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76288" y="2078174"/>
            <a:ext cx="1732952" cy="120285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1A332522-9E03-4AAA-BDFB-AB420ACA194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8516" y="3354991"/>
            <a:ext cx="1915190" cy="15047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63906E8C-3A77-41D7-B163-F3CD7A9B874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3346806"/>
            <a:ext cx="2552700" cy="1512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FC0E6812-63E5-445B-B7DD-7945A9D52C3F}"/>
              </a:ext>
            </a:extLst>
          </p:cNvPr>
          <p:cNvSpPr txBox="1"/>
          <p:nvPr/>
        </p:nvSpPr>
        <p:spPr>
          <a:xfrm>
            <a:off x="570614" y="1352550"/>
            <a:ext cx="2095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毛泽东思想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33067D3F-9A45-4BB8-996B-39152023E1AD}"/>
              </a:ext>
            </a:extLst>
          </p:cNvPr>
          <p:cNvSpPr txBox="1"/>
          <p:nvPr/>
        </p:nvSpPr>
        <p:spPr>
          <a:xfrm>
            <a:off x="3429000" y="1229438"/>
            <a:ext cx="24003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中国特色社会主义理论体系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9AFDBEC4-38FF-4007-AE87-FA3978672CEB}"/>
              </a:ext>
            </a:extLst>
          </p:cNvPr>
          <p:cNvSpPr txBox="1"/>
          <p:nvPr/>
        </p:nvSpPr>
        <p:spPr>
          <a:xfrm>
            <a:off x="6324600" y="1047750"/>
            <a:ext cx="25908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习近平新时代中国特色社会主义思想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3BAD932-C9D4-48F4-BEAB-F54DECE4D07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419350"/>
            <a:ext cx="1518645" cy="195214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E314B75-1531-419B-90B6-F726E7923B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2419350"/>
            <a:ext cx="1432938" cy="195214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41B86F9-1EBD-4E3D-AEF7-0B6745E165E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2419350"/>
            <a:ext cx="1432938" cy="19559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1E7D4C07-CB1B-46CD-9FB8-720F47816B6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2419350"/>
            <a:ext cx="1524000" cy="195594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195709FC-318A-4781-B632-A24F9FCF1DE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2800" y="2419350"/>
            <a:ext cx="1518645" cy="19617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4125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FC0E6812-63E5-445B-B7DD-7945A9D52C3F}"/>
              </a:ext>
            </a:extLst>
          </p:cNvPr>
          <p:cNvSpPr txBox="1"/>
          <p:nvPr/>
        </p:nvSpPr>
        <p:spPr>
          <a:xfrm>
            <a:off x="1143000" y="1047750"/>
            <a:ext cx="40386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毛泽东思想的活的灵魂是贯穿于各个组成部分的立场、观点、方法，体现为实事求是、群众路线、独立自主三个基本方面，为党和人民事业发展提供了科学指引。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3BAD932-C9D4-48F4-BEAB-F54DECE4D07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1581150"/>
            <a:ext cx="1752600" cy="22528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54159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FC0E6812-63E5-445B-B7DD-7945A9D52C3F}"/>
              </a:ext>
            </a:extLst>
          </p:cNvPr>
          <p:cNvSpPr txBox="1"/>
          <p:nvPr/>
        </p:nvSpPr>
        <p:spPr>
          <a:xfrm>
            <a:off x="381001" y="1048256"/>
            <a:ext cx="50292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中国特色社会主义理论体系始于邓小平理论的提出，发展完善于“三个代表”重要思想和科学发展观，主要回答了建设中国特色社会主义的发展道路、发展阶段、根本任务、发展动力、发展战略、政治保证、祖国统一、外交和国际战略、领导力量和依靠力量等一系列基本问题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F07DDEBF-BE6A-45C9-9A37-3E6DB692B92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895350"/>
            <a:ext cx="1280284" cy="174881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6D26A18-C799-4668-9804-E46E1DDD502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1962150"/>
            <a:ext cx="1219200" cy="16653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D4F2090-D967-40C0-BFA3-74BB3BC148F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91408" y="2876550"/>
            <a:ext cx="1332507" cy="16708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86894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FC0E6812-63E5-445B-B7DD-7945A9D52C3F}"/>
              </a:ext>
            </a:extLst>
          </p:cNvPr>
          <p:cNvSpPr txBox="1"/>
          <p:nvPr/>
        </p:nvSpPr>
        <p:spPr>
          <a:xfrm>
            <a:off x="838200" y="1189494"/>
            <a:ext cx="47244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习近平新时代中国特色社会主义思想是当代中国马克思主义、二十一世纪马克思主义 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是中华文化和中国精神的时代精华 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实现了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马克思主义中国化新的飞跃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4FB537C-AF35-4F53-A598-9A574970F22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1581150"/>
            <a:ext cx="1767746" cy="228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2855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FC0E6812-63E5-445B-B7DD-7945A9D52C3F}"/>
              </a:ext>
            </a:extLst>
          </p:cNvPr>
          <p:cNvSpPr txBox="1"/>
          <p:nvPr/>
        </p:nvSpPr>
        <p:spPr>
          <a:xfrm>
            <a:off x="838200" y="971550"/>
            <a:ext cx="75438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当代中国的伟大社会变革，不是简单延续我国历史文化的母版，不是简单套用马克思主义经典作家设想的模板，不是其他国家社会主义实践的再版，也不是国外现代化发展的翻版。只要我们勇于结合新的实践不断推进理论创新、善于用新的理论指导新的实践，就一定能够让马克思主义在中国大地上展现出更强大、更有说服力的真理力量。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2855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295400" y="2145672"/>
            <a:ext cx="7543800" cy="852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500"/>
              </a:lnSpc>
              <a:defRPr/>
            </a:pPr>
            <a:r>
              <a:rPr lang="zh-CN" altLang="en-US" sz="6000" dirty="0">
                <a:latin typeface="华文琥珀" pitchFamily="2" charset="-122"/>
                <a:ea typeface="华文琥珀" pitchFamily="2" charset="-122"/>
              </a:rPr>
              <a:t>谢  谢 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我图VIP设计PPT上传\10月份上传文件\298"/>
  <p:tag name="ISPRING_FIRST_PUBLISH" val="1"/>
</p:tagLst>
</file>

<file path=ppt/theme/theme1.xml><?xml version="1.0" encoding="utf-8"?>
<a:theme xmlns:a="http://schemas.openxmlformats.org/drawingml/2006/main" name="第一PPT，www.1ppt.com">
  <a:themeElements>
    <a:clrScheme name="自定义 9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A0000"/>
      </a:accent1>
      <a:accent2>
        <a:srgbClr val="FFC000"/>
      </a:accent2>
      <a:accent3>
        <a:srgbClr val="DA0000"/>
      </a:accent3>
      <a:accent4>
        <a:srgbClr val="FFC000"/>
      </a:accent4>
      <a:accent5>
        <a:srgbClr val="DA0000"/>
      </a:accent5>
      <a:accent6>
        <a:srgbClr val="FFC000"/>
      </a:accent6>
      <a:hlink>
        <a:srgbClr val="DA0000"/>
      </a:hlink>
      <a:folHlink>
        <a:srgbClr val="FFC00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全屏显示(16:9)</PresentationFormat>
  <Paragraphs>13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第一PPT，www.1ppt.com</vt:lpstr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十九届五中全会</dc:title>
  <dc:creator/>
  <cp:keywords>www.1ppt.com</cp:keywords>
  <dc:description>www.1ppt.com</dc:description>
  <cp:lastModifiedBy/>
  <cp:revision>1</cp:revision>
  <dcterms:created xsi:type="dcterms:W3CDTF">2019-05-13T21:35:27Z</dcterms:created>
  <dcterms:modified xsi:type="dcterms:W3CDTF">2021-12-28T02:51:55Z</dcterms:modified>
</cp:coreProperties>
</file>